
<file path=[Content_Types].xml><?xml version="1.0" encoding="utf-8"?>
<Types xmlns="http://schemas.openxmlformats.org/package/2006/content-types">
  <Default Extension="fntdata" ContentType="application/x-fontdata"/>
  <Default Extension="HEIC" ContentType="image/heic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70" r:id="rId6"/>
    <p:sldId id="277" r:id="rId7"/>
    <p:sldId id="272" r:id="rId8"/>
    <p:sldId id="275" r:id="rId9"/>
    <p:sldId id="276" r:id="rId10"/>
    <p:sldId id="278" r:id="rId11"/>
    <p:sldId id="273" r:id="rId12"/>
    <p:sldId id="265" r:id="rId13"/>
    <p:sldId id="274" r:id="rId14"/>
    <p:sldId id="279" r:id="rId15"/>
    <p:sldId id="268" r:id="rId16"/>
  </p:sldIdLst>
  <p:sldSz cx="18288000" cy="10287000"/>
  <p:notesSz cx="6888163" cy="100203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836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8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2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1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3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3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3" y="2152652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5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15" indent="0">
              <a:buNone/>
              <a:defRPr sz="5000"/>
            </a:lvl2pPr>
            <a:lvl3pPr marL="1632832" indent="0">
              <a:buNone/>
              <a:defRPr sz="4300"/>
            </a:lvl3pPr>
            <a:lvl4pPr marL="2449246" indent="0">
              <a:buNone/>
              <a:defRPr sz="3600"/>
            </a:lvl4pPr>
            <a:lvl5pPr marL="3265661" indent="0">
              <a:buNone/>
              <a:defRPr sz="3600"/>
            </a:lvl5pPr>
            <a:lvl6pPr marL="4082078" indent="0">
              <a:buNone/>
              <a:defRPr sz="3600"/>
            </a:lvl6pPr>
            <a:lvl7pPr marL="4898493" indent="0">
              <a:buNone/>
              <a:defRPr sz="3600"/>
            </a:lvl7pPr>
            <a:lvl8pPr marL="5714908" indent="0">
              <a:buNone/>
              <a:defRPr sz="3600"/>
            </a:lvl8pPr>
            <a:lvl9pPr marL="6531325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2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3" tIns="81642" rIns="163283" bIns="8164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163283" tIns="81642" rIns="163283" bIns="8164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63283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3" indent="-612313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75" indent="-510260" algn="l" defTabSz="1632832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39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54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69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286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00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15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32" indent="-408207" algn="l" defTabSz="163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HEIC"/><Relationship Id="rId3" Type="http://schemas.openxmlformats.org/officeDocument/2006/relationships/image" Target="../media/image9.svg"/><Relationship Id="rId7" Type="http://schemas.openxmlformats.org/officeDocument/2006/relationships/image" Target="../media/image27.HEIC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HEIC"/><Relationship Id="rId5" Type="http://schemas.openxmlformats.org/officeDocument/2006/relationships/image" Target="../media/image25.HEIC"/><Relationship Id="rId4" Type="http://schemas.openxmlformats.org/officeDocument/2006/relationships/image" Target="../media/image24.HEIC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417636" y="-558218"/>
            <a:ext cx="3086100" cy="11299900"/>
            <a:chOff x="0" y="0"/>
            <a:chExt cx="812800" cy="2976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06710" y="2666233"/>
            <a:ext cx="9127576" cy="1172616"/>
          </a:xfrm>
          <a:prstGeom prst="rect">
            <a:avLst/>
          </a:prstGeom>
        </p:spPr>
        <p:txBody>
          <a:bodyPr lIns="56055" tIns="56055" rIns="56055" bIns="56055" rtlCol="0" anchor="ctr"/>
          <a:lstStyle/>
          <a:p>
            <a:pPr algn="ctr">
              <a:lnSpc>
                <a:spcPts val="3120"/>
              </a:lnSpc>
            </a:pPr>
            <a:r>
              <a:rPr lang="ru-RU" sz="4400" dirty="0">
                <a:latin typeface="Cambria" panose="02040503050406030204" pitchFamily="18" charset="0"/>
                <a:ea typeface="Montserrat Light"/>
                <a:cs typeface="Montserrat Light"/>
                <a:sym typeface="Montserrat Light"/>
              </a:rPr>
              <a:t>Медицинская лаборатория</a:t>
            </a:r>
            <a:endParaRPr lang="en-US" sz="4400" dirty="0">
              <a:latin typeface="Cambria" panose="02040503050406030204" pitchFamily="18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55862" y="3759898"/>
            <a:ext cx="10023401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813"/>
              </a:lnSpc>
            </a:pPr>
            <a:r>
              <a:rPr lang="ru-RU" sz="7200" dirty="0">
                <a:solidFill>
                  <a:srgbClr val="1C5739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Лаборатория</a:t>
            </a:r>
            <a:endParaRPr lang="en-US" sz="7200" dirty="0">
              <a:solidFill>
                <a:srgbClr val="1C5739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cxnSp>
        <p:nvCxnSpPr>
          <p:cNvPr id="22" name="Прямая соединительная линия 21"/>
          <p:cNvCxnSpPr/>
          <p:nvPr/>
        </p:nvCxnSpPr>
        <p:spPr>
          <a:xfrm>
            <a:off x="855862" y="3776194"/>
            <a:ext cx="822927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Freeform 18"/>
          <p:cNvSpPr/>
          <p:nvPr/>
        </p:nvSpPr>
        <p:spPr>
          <a:xfrm>
            <a:off x="874255" y="1562099"/>
            <a:ext cx="1269673" cy="1275845"/>
          </a:xfrm>
          <a:custGeom>
            <a:avLst/>
            <a:gdLst/>
            <a:ahLst/>
            <a:cxnLst/>
            <a:rect l="l" t="t" r="r" b="b"/>
            <a:pathLst>
              <a:path w="3671273" h="3671273">
                <a:moveTo>
                  <a:pt x="0" y="0"/>
                </a:moveTo>
                <a:lnTo>
                  <a:pt x="3671273" y="0"/>
                </a:lnTo>
                <a:lnTo>
                  <a:pt x="3671273" y="3671273"/>
                </a:lnTo>
                <a:lnTo>
                  <a:pt x="0" y="36712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38400" y="8347877"/>
            <a:ext cx="99799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</a:rPr>
              <a:t>Качественная лабораторная диагностика </a:t>
            </a:r>
          </a:p>
          <a:p>
            <a:r>
              <a:rPr lang="ru-RU" sz="4000" dirty="0">
                <a:latin typeface="Cambria" panose="02040503050406030204" pitchFamily="18" charset="0"/>
              </a:rPr>
              <a:t>– залог безопасного донорства .</a:t>
            </a:r>
          </a:p>
        </p:txBody>
      </p:sp>
      <p:pic>
        <p:nvPicPr>
          <p:cNvPr id="1031" name="Picture 7" descr="C:\Users\Okkuser\Desktop\18793302-d6ca-4995-a8ae-dc06309076a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53" y="3596244"/>
            <a:ext cx="8447347" cy="47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kuser\Desktop\thumb__0_0_0_0_au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7118" r="21719" b="12049"/>
          <a:stretch/>
        </p:blipFill>
        <p:spPr bwMode="auto">
          <a:xfrm>
            <a:off x="243840" y="0"/>
            <a:ext cx="467360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6200" y="1427510"/>
            <a:ext cx="39439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Иммунохимический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 анализатор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 ALINITY i, </a:t>
            </a:r>
            <a:r>
              <a:rPr lang="ru-RU" sz="3200" dirty="0" err="1">
                <a:latin typeface="Cambria" panose="02040503050406030204" pitchFamily="18" charset="0"/>
              </a:rPr>
              <a:t>Abbott</a:t>
            </a: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5123" name="Picture 3" descr="C:\Users\Okkuser\Desktop\s2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4087" r="4054" b="33060"/>
          <a:stretch/>
        </p:blipFill>
        <p:spPr bwMode="auto">
          <a:xfrm>
            <a:off x="9277116" y="647700"/>
            <a:ext cx="8676640" cy="31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5710" y="3918872"/>
            <a:ext cx="754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Анализатор </a:t>
            </a:r>
            <a:r>
              <a:rPr lang="ru-RU" sz="3200" dirty="0" err="1">
                <a:latin typeface="Cambria" panose="02040503050406030204" pitchFamily="18" charset="0"/>
              </a:rPr>
              <a:t>скрининговый</a:t>
            </a:r>
            <a:r>
              <a:rPr lang="ru-RU" sz="3200" dirty="0">
                <a:latin typeface="Cambria" panose="02040503050406030204" pitchFamily="18" charset="0"/>
              </a:rPr>
              <a:t> </a:t>
            </a:r>
            <a:r>
              <a:rPr lang="ru-RU" sz="3200" b="1" dirty="0" err="1">
                <a:latin typeface="Cambria" panose="02040503050406030204" pitchFamily="18" charset="0"/>
              </a:rPr>
              <a:t>Cobas</a:t>
            </a:r>
            <a:r>
              <a:rPr lang="ru-RU" sz="3200" dirty="0">
                <a:latin typeface="Cambria" panose="02040503050406030204" pitchFamily="18" charset="0"/>
              </a:rPr>
              <a:t> s </a:t>
            </a:r>
            <a:r>
              <a:rPr lang="ru-RU" sz="3200" b="1" dirty="0">
                <a:latin typeface="Cambria" panose="02040503050406030204" pitchFamily="18" charset="0"/>
              </a:rPr>
              <a:t>201</a:t>
            </a: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5124" name="Picture 4" descr="C:\Users\Okkuser\Desktop\806266-3DC5FD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7697" r="11621" b="10267"/>
          <a:stretch/>
        </p:blipFill>
        <p:spPr bwMode="auto">
          <a:xfrm>
            <a:off x="9035880" y="5753040"/>
            <a:ext cx="5660156" cy="43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0" y="6873398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Станция дозирующая 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Автоматическая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Microlab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STARlet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для ПЦР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37491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936155" y="6402806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143000" y="173580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981200" y="-2567868"/>
            <a:ext cx="8272439" cy="7816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81319" y="495300"/>
            <a:ext cx="6726001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  <a:tabLst>
                <a:tab pos="893763" algn="l"/>
              </a:tabLst>
            </a:pPr>
            <a:r>
              <a:rPr lang="ru-RU" sz="8800" spc="-1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Статистика</a:t>
            </a:r>
            <a:endParaRPr lang="en-US" sz="8800" spc="-150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97944"/>
              </p:ext>
            </p:extLst>
          </p:nvPr>
        </p:nvGraphicFramePr>
        <p:xfrm>
          <a:off x="1371600" y="2261590"/>
          <a:ext cx="16154400" cy="749453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1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469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№</a:t>
                      </a:r>
                      <a:endParaRPr lang="ru-RU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Наименование</a:t>
                      </a:r>
                      <a:endParaRPr lang="ru-RU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2024г</a:t>
                      </a:r>
                      <a:endParaRPr lang="ru-RU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2025г</a:t>
                      </a:r>
                      <a:endParaRPr lang="ru-RU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1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>
                          <a:latin typeface="Cambria" panose="02040503050406030204" pitchFamily="18" charset="0"/>
                        </a:rPr>
                        <a:t>Обращение доноров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0" dirty="0">
                          <a:latin typeface="Cambria" panose="02040503050406030204" pitchFamily="18" charset="0"/>
                        </a:rPr>
                        <a:t>8327</a:t>
                      </a:r>
                      <a:endParaRPr lang="ru-RU" sz="3200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7815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2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Cambria" panose="02040503050406030204" pitchFamily="18" charset="0"/>
                        </a:rPr>
                        <a:t>Исследования крови перед донацией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37858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40876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83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3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Cambria" panose="02040503050406030204" pitchFamily="18" charset="0"/>
                        </a:rPr>
                        <a:t>Клинико-биохимические исследования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dirty="0">
                          <a:latin typeface="Cambria" panose="02040503050406030204" pitchFamily="18" charset="0"/>
                        </a:rPr>
                        <a:t>16769</a:t>
                      </a:r>
                      <a:endParaRPr lang="ru-RU" sz="320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17459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4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>
                          <a:latin typeface="Cambria" panose="02040503050406030204" pitchFamily="18" charset="0"/>
                        </a:rPr>
                        <a:t>Иммуногемотологические исследования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35691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36893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057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5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Cambria" panose="02040503050406030204" pitchFamily="18" charset="0"/>
                        </a:rPr>
                        <a:t>Скрининг антиэритроцитарных антител у беременных женщин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6180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2734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6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Cambria" panose="02040503050406030204" pitchFamily="18" charset="0"/>
                        </a:rPr>
                        <a:t>Исследование донорской крови на </a:t>
                      </a:r>
                      <a:r>
                        <a:rPr lang="ru-RU" sz="2800" dirty="0" err="1">
                          <a:latin typeface="Cambria" panose="02040503050406030204" pitchFamily="18" charset="0"/>
                        </a:rPr>
                        <a:t>гемотрансмиссивные</a:t>
                      </a:r>
                      <a:r>
                        <a:rPr lang="ru-RU" sz="2800" dirty="0">
                          <a:latin typeface="Cambria" panose="02040503050406030204" pitchFamily="18" charset="0"/>
                        </a:rPr>
                        <a:t> инфекции 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59816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59588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6469">
                <a:tc>
                  <a:txBody>
                    <a:bodyPr/>
                    <a:lstStyle/>
                    <a:p>
                      <a:r>
                        <a:rPr lang="kk-KZ" dirty="0">
                          <a:latin typeface="Cambria" panose="02040503050406030204" pitchFamily="18" charset="0"/>
                        </a:rPr>
                        <a:t>7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>
                          <a:latin typeface="Cambria" panose="02040503050406030204" pitchFamily="18" charset="0"/>
                        </a:rPr>
                        <a:t>Платные анализы</a:t>
                      </a:r>
                      <a:endParaRPr lang="ru-RU" sz="28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>
                          <a:latin typeface="Cambria" panose="02040503050406030204" pitchFamily="18" charset="0"/>
                        </a:rPr>
                        <a:t>2681</a:t>
                      </a:r>
                      <a:endParaRPr lang="ru-RU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0" dirty="0">
                          <a:latin typeface="Cambria" panose="02040503050406030204" pitchFamily="18" charset="0"/>
                        </a:rPr>
                        <a:t>3286</a:t>
                      </a:r>
                      <a:endParaRPr lang="ru-RU" sz="3200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38"/>
          <p:cNvSpPr txBox="1"/>
          <p:nvPr/>
        </p:nvSpPr>
        <p:spPr>
          <a:xfrm>
            <a:off x="7391400" y="617768"/>
            <a:ext cx="6726001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  <a:tabLst>
                <a:tab pos="893763" algn="l"/>
              </a:tabLst>
            </a:pPr>
            <a:r>
              <a:rPr lang="kk-KZ" sz="7200" spc="-150" dirty="0"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за 9 месяцев</a:t>
            </a:r>
            <a:endParaRPr lang="en-US" sz="7200" spc="-150" dirty="0"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291239" y="1669338"/>
            <a:ext cx="822927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3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3"/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327532"/>
              </p:ext>
            </p:extLst>
          </p:nvPr>
        </p:nvGraphicFramePr>
        <p:xfrm>
          <a:off x="838200" y="1943100"/>
          <a:ext cx="16774290" cy="7714947"/>
        </p:xfrm>
        <a:graphic>
          <a:graphicData uri="http://schemas.openxmlformats.org/drawingml/2006/table">
            <a:tbl>
              <a:tblPr firstRow="1" firstCol="1" bandRow="1"/>
              <a:tblGrid>
                <a:gridCol w="107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Наименование исследований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Иммунохемилюминесцентный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анализ (ИХЛА) на наличие поверхностного антигена вируса гепатита В (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HBsAg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)  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/>
                        <a:t>2</a:t>
                      </a:r>
                      <a:endParaRPr lang="ru-RU" sz="2400" dirty="0"/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Иммунохемилюминесцентный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анализ  (ИХЛА) на наличие поверхностного антигена вируса гепатита С 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Иммунохемилюминесцентный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 анализ  (ИХЛА) на наличие суммарных антител к возбудителю сифилиса 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Общего анализа крови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Общего анализа мочи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Биохимический анализ (кальций, общий-прямой билирубин, общий белок, мочевая кислота, </a:t>
                      </a: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креатинин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, мочевина, глюкоза, холестерин, 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ALT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, А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, щелочная фосфатаза, Альфа-амилаза, ГГТП) </a:t>
                      </a: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 другие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Определение группы крови и резус-принадлежности (</a:t>
                      </a: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моноклональными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антителами) и обратным методом 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Определение группы крови по системе АВО (обратным методом) и резус-принадлежность (</a:t>
                      </a: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гелевая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серология)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Скрининг антиэритроцитарных антител (НАГТ)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Определение титра антиэритроцитарных антител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Суб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классы иммуноглобулины (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IgG1-G3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Идентификации эритроцитов по редким антигенам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Типирование эритроцитов по системе Резус и </a:t>
                      </a: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Келл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Прямая проба </a:t>
                      </a:r>
                      <a:r>
                        <a:rPr lang="ru-RU" sz="24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Кумбса</a:t>
                      </a:r>
                      <a:r>
                        <a:rPr lang="ru-RU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(ПАГТ)</a:t>
                      </a: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3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Total PSA</a:t>
                      </a: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Free PSA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2770" marR="52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Лекарственные вещества Такролимус, Циклоспорин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>
            <a:off x="8839200" y="1586569"/>
            <a:ext cx="6324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8"/>
          <p:cNvSpPr txBox="1"/>
          <p:nvPr/>
        </p:nvSpPr>
        <p:spPr>
          <a:xfrm>
            <a:off x="8839200" y="500630"/>
            <a:ext cx="6726001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  <a:tabLst>
                <a:tab pos="893763" algn="l"/>
              </a:tabLst>
            </a:pPr>
            <a:r>
              <a:rPr lang="kk-KZ" sz="7200" spc="-150" dirty="0"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платные услуги</a:t>
            </a:r>
            <a:endParaRPr lang="en-US" sz="7200" spc="-150" dirty="0"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936155" y="6402806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143000" y="173580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905000" y="-2504213"/>
            <a:ext cx="8272439" cy="7816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200660" y="872168"/>
            <a:ext cx="6726001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  <a:tabLst>
                <a:tab pos="893763" algn="l"/>
              </a:tabLst>
            </a:pPr>
            <a:r>
              <a:rPr lang="ru-RU" sz="8800" spc="-1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Наша </a:t>
            </a:r>
          </a:p>
          <a:p>
            <a:pPr marL="0" lvl="0" indent="0" algn="l">
              <a:lnSpc>
                <a:spcPts val="8206"/>
              </a:lnSpc>
              <a:spcBef>
                <a:spcPct val="0"/>
              </a:spcBef>
              <a:tabLst>
                <a:tab pos="893763" algn="l"/>
              </a:tabLst>
            </a:pPr>
            <a:r>
              <a:rPr lang="ru-RU" sz="8800" spc="-1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работа</a:t>
            </a:r>
            <a:endParaRPr lang="en-US" sz="8800" spc="-150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6D002C-8F9C-896D-7A88-97E0A1D8D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4" b="15761"/>
          <a:stretch>
            <a:fillRect/>
          </a:stretch>
        </p:blipFill>
        <p:spPr>
          <a:xfrm>
            <a:off x="11277600" y="354204"/>
            <a:ext cx="3536157" cy="42248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0691CE-60BE-D29D-77FD-B6ABA3BF5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1" b="9297"/>
          <a:stretch>
            <a:fillRect/>
          </a:stretch>
        </p:blipFill>
        <p:spPr>
          <a:xfrm>
            <a:off x="7052372" y="5802122"/>
            <a:ext cx="3321843" cy="38693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7CB6BA-D245-4A08-8A93-FE089F48D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3" b="11115"/>
          <a:stretch>
            <a:fillRect/>
          </a:stretch>
        </p:blipFill>
        <p:spPr>
          <a:xfrm>
            <a:off x="6443936" y="628279"/>
            <a:ext cx="3812844" cy="44534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ECE265-33CA-E697-A7C7-4AB51E71F2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 b="5544"/>
          <a:stretch>
            <a:fillRect/>
          </a:stretch>
        </p:blipFill>
        <p:spPr>
          <a:xfrm>
            <a:off x="11954365" y="5143500"/>
            <a:ext cx="3613911" cy="49446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828184-7E10-0FEE-D64B-B36F4B5B0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4152"/>
          <a:stretch>
            <a:fillRect/>
          </a:stretch>
        </p:blipFill>
        <p:spPr>
          <a:xfrm>
            <a:off x="2210117" y="5615072"/>
            <a:ext cx="3321844" cy="44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473">
            <a:off x="-2621875" y="-3758646"/>
            <a:ext cx="24676796" cy="175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3F8E90-9EF4-4DF6-4031-AE0D4756F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r="1220" b="1431"/>
          <a:stretch>
            <a:fillRect/>
          </a:stretch>
        </p:blipFill>
        <p:spPr>
          <a:xfrm>
            <a:off x="14659874" y="-1104900"/>
            <a:ext cx="5217058" cy="7543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1D03E1-8CF1-10D8-B589-64427D01E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110" r="1563" b="2299"/>
          <a:stretch>
            <a:fillRect/>
          </a:stretch>
        </p:blipFill>
        <p:spPr>
          <a:xfrm rot="16200000">
            <a:off x="842997" y="-1566896"/>
            <a:ext cx="4521023" cy="62070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E6F520-F514-FC45-291D-A6F493D7B6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"/>
          <a:stretch>
            <a:fillRect/>
          </a:stretch>
        </p:blipFill>
        <p:spPr>
          <a:xfrm rot="16200000">
            <a:off x="6294099" y="4853829"/>
            <a:ext cx="4567806" cy="62985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5FDA8A-C623-0557-1E8A-8178AB7AA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4" b="18149"/>
          <a:stretch>
            <a:fillRect/>
          </a:stretch>
        </p:blipFill>
        <p:spPr>
          <a:xfrm rot="16200000">
            <a:off x="7595329" y="-243911"/>
            <a:ext cx="4567804" cy="62070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BA18E-F442-507C-76B7-0A7520FA0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8727"/>
          <a:stretch>
            <a:fillRect/>
          </a:stretch>
        </p:blipFill>
        <p:spPr>
          <a:xfrm rot="16200000">
            <a:off x="12725335" y="5841056"/>
            <a:ext cx="4572131" cy="62070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21C1D-0874-08A8-CFE4-416344999A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18264"/>
          <a:stretch>
            <a:fillRect/>
          </a:stretch>
        </p:blipFill>
        <p:spPr>
          <a:xfrm rot="16200000">
            <a:off x="-149765" y="4334361"/>
            <a:ext cx="4588738" cy="620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0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63770" y="3793552"/>
            <a:ext cx="6729170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</a:pPr>
            <a:r>
              <a:rPr lang="kk-KZ" sz="8174" spc="882" dirty="0">
                <a:solidFill>
                  <a:srgbClr val="231F20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Спасибо за внимание!</a:t>
            </a:r>
            <a:endParaRPr lang="en-US" sz="8174" spc="882" dirty="0">
              <a:solidFill>
                <a:srgbClr val="231F20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773821">
            <a:off x="10036024" y="4365564"/>
            <a:ext cx="313833" cy="8482349"/>
            <a:chOff x="0" y="0"/>
            <a:chExt cx="82656" cy="2234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91600" y="2921426"/>
            <a:ext cx="9296401" cy="5955874"/>
            <a:chOff x="0" y="0"/>
            <a:chExt cx="1424588" cy="21015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57688" y="1085171"/>
            <a:ext cx="5661991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58"/>
              </a:lnSpc>
            </a:pPr>
            <a:r>
              <a:rPr lang="ru-RU" sz="7868" b="1" spc="771" dirty="0">
                <a:solidFill>
                  <a:srgbClr val="231F20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Введение</a:t>
            </a:r>
            <a:endParaRPr lang="en-US" sz="7868" b="1" spc="771" dirty="0">
              <a:solidFill>
                <a:srgbClr val="231F20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271272" y="6307064"/>
            <a:ext cx="607662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Оборудования</a:t>
            </a:r>
            <a:endParaRPr lang="en-US" sz="3600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BD666C5-7FF1-002F-4823-6E864DC20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t="22091" r="3626" b="6651"/>
          <a:stretch>
            <a:fillRect/>
          </a:stretch>
        </p:blipFill>
        <p:spPr>
          <a:xfrm>
            <a:off x="9059218" y="3550417"/>
            <a:ext cx="9170724" cy="4717283"/>
          </a:xfrm>
          <a:prstGeom prst="rect">
            <a:avLst/>
          </a:prstGeom>
        </p:spPr>
      </p:pic>
      <p:grpSp>
        <p:nvGrpSpPr>
          <p:cNvPr id="29" name="Group 2"/>
          <p:cNvGrpSpPr/>
          <p:nvPr/>
        </p:nvGrpSpPr>
        <p:grpSpPr>
          <a:xfrm>
            <a:off x="1626641" y="2921426"/>
            <a:ext cx="1400485" cy="6280403"/>
            <a:chOff x="0" y="0"/>
            <a:chExt cx="368852" cy="1608665"/>
          </a:xfrm>
        </p:grpSpPr>
        <p:sp>
          <p:nvSpPr>
            <p:cNvPr id="30" name="Freeform 3"/>
            <p:cNvSpPr/>
            <p:nvPr/>
          </p:nvSpPr>
          <p:spPr>
            <a:xfrm>
              <a:off x="0" y="0"/>
              <a:ext cx="368852" cy="1608665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31" name="TextBox 4"/>
            <p:cNvSpPr txBox="1"/>
            <p:nvPr/>
          </p:nvSpPr>
          <p:spPr>
            <a:xfrm>
              <a:off x="0" y="-19050"/>
              <a:ext cx="368852" cy="1627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48" name="TextBox 14"/>
          <p:cNvSpPr txBox="1"/>
          <p:nvPr/>
        </p:nvSpPr>
        <p:spPr>
          <a:xfrm>
            <a:off x="1863530" y="3006124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sp>
        <p:nvSpPr>
          <p:cNvPr id="2049" name="TextBox 15"/>
          <p:cNvSpPr txBox="1"/>
          <p:nvPr/>
        </p:nvSpPr>
        <p:spPr>
          <a:xfrm>
            <a:off x="1870787" y="3791408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02</a:t>
            </a:r>
          </a:p>
        </p:txBody>
      </p:sp>
      <p:sp>
        <p:nvSpPr>
          <p:cNvPr id="2050" name="TextBox 16"/>
          <p:cNvSpPr txBox="1"/>
          <p:nvPr/>
        </p:nvSpPr>
        <p:spPr>
          <a:xfrm>
            <a:off x="1849016" y="4536449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03</a:t>
            </a:r>
          </a:p>
        </p:txBody>
      </p:sp>
      <p:sp>
        <p:nvSpPr>
          <p:cNvPr id="2052" name="TextBox 17"/>
          <p:cNvSpPr txBox="1"/>
          <p:nvPr/>
        </p:nvSpPr>
        <p:spPr>
          <a:xfrm>
            <a:off x="1863530" y="5425876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04</a:t>
            </a:r>
          </a:p>
        </p:txBody>
      </p:sp>
      <p:sp>
        <p:nvSpPr>
          <p:cNvPr id="2053" name="TextBox 18"/>
          <p:cNvSpPr txBox="1"/>
          <p:nvPr/>
        </p:nvSpPr>
        <p:spPr>
          <a:xfrm>
            <a:off x="1870787" y="6251572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05</a:t>
            </a:r>
          </a:p>
        </p:txBody>
      </p:sp>
      <p:sp>
        <p:nvSpPr>
          <p:cNvPr id="2054" name="TextBox 19"/>
          <p:cNvSpPr txBox="1"/>
          <p:nvPr/>
        </p:nvSpPr>
        <p:spPr>
          <a:xfrm>
            <a:off x="1837995" y="7017021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06</a:t>
            </a:r>
          </a:p>
        </p:txBody>
      </p:sp>
      <p:sp>
        <p:nvSpPr>
          <p:cNvPr id="2055" name="TextBox 20"/>
          <p:cNvSpPr txBox="1"/>
          <p:nvPr/>
        </p:nvSpPr>
        <p:spPr>
          <a:xfrm>
            <a:off x="1870787" y="7853078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07</a:t>
            </a:r>
          </a:p>
        </p:txBody>
      </p:sp>
      <p:sp>
        <p:nvSpPr>
          <p:cNvPr id="2056" name="TextBox 21"/>
          <p:cNvSpPr txBox="1"/>
          <p:nvPr/>
        </p:nvSpPr>
        <p:spPr>
          <a:xfrm>
            <a:off x="3264015" y="3101576"/>
            <a:ext cx="1495327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ru-RU" sz="3600" spc="300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Цели</a:t>
            </a:r>
            <a:endParaRPr lang="en-US" sz="3600" spc="300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057" name="TextBox 22"/>
          <p:cNvSpPr txBox="1"/>
          <p:nvPr/>
        </p:nvSpPr>
        <p:spPr>
          <a:xfrm>
            <a:off x="3245872" y="3947589"/>
            <a:ext cx="1732199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Задачи</a:t>
            </a:r>
            <a:endParaRPr lang="en-US" sz="3600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058" name="TextBox 23"/>
          <p:cNvSpPr txBox="1"/>
          <p:nvPr/>
        </p:nvSpPr>
        <p:spPr>
          <a:xfrm>
            <a:off x="3264015" y="4723937"/>
            <a:ext cx="240504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Политика</a:t>
            </a:r>
            <a:endParaRPr lang="en-US" sz="3600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059" name="TextBox 24"/>
          <p:cNvSpPr txBox="1"/>
          <p:nvPr/>
        </p:nvSpPr>
        <p:spPr>
          <a:xfrm>
            <a:off x="3265555" y="5540697"/>
            <a:ext cx="2200014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Функции</a:t>
            </a:r>
            <a:endParaRPr lang="en-US" sz="3600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060" name="TextBox 26"/>
          <p:cNvSpPr txBox="1"/>
          <p:nvPr/>
        </p:nvSpPr>
        <p:spPr>
          <a:xfrm>
            <a:off x="3268715" y="7189304"/>
            <a:ext cx="57905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Статистические данные</a:t>
            </a:r>
            <a:r>
              <a:rPr lang="ru-RU" sz="2524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 </a:t>
            </a:r>
            <a:endParaRPr lang="en-US" sz="2524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2061" name="TextBox 27"/>
          <p:cNvSpPr txBox="1"/>
          <p:nvPr/>
        </p:nvSpPr>
        <p:spPr>
          <a:xfrm>
            <a:off x="3264015" y="7955671"/>
            <a:ext cx="3118735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Наша</a:t>
            </a:r>
            <a:r>
              <a:rPr lang="ru-RU" sz="2524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 </a:t>
            </a:r>
            <a:r>
              <a:rPr lang="ru-RU" sz="3600" spc="247" dirty="0">
                <a:solidFill>
                  <a:srgbClr val="231F20"/>
                </a:solidFill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работа</a:t>
            </a:r>
            <a:endParaRPr lang="en-US" sz="3600" spc="247" dirty="0">
              <a:solidFill>
                <a:srgbClr val="231F20"/>
              </a:solidFill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08537" y="7626059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6781800" y="2215881"/>
            <a:ext cx="69342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4000" dirty="0"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Выполнение качественных лабораторных исследований, соответствующие современным международным стандартам, учитывающие потребности доноров и применяющие передовые технологии и оборудования мировых производителей.</a:t>
            </a:r>
            <a:endParaRPr lang="en-US" sz="3200" dirty="0"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grpSp>
        <p:nvGrpSpPr>
          <p:cNvPr id="48" name="Group 7"/>
          <p:cNvGrpSpPr/>
          <p:nvPr/>
        </p:nvGrpSpPr>
        <p:grpSpPr>
          <a:xfrm>
            <a:off x="-7432230" y="-3390900"/>
            <a:ext cx="13201990" cy="8267920"/>
            <a:chOff x="76200" y="57150"/>
            <a:chExt cx="1297148" cy="859789"/>
          </a:xfrm>
        </p:grpSpPr>
        <p:sp>
          <p:nvSpPr>
            <p:cNvPr id="49" name="Freeform 8"/>
            <p:cNvSpPr/>
            <p:nvPr/>
          </p:nvSpPr>
          <p:spPr>
            <a:xfrm>
              <a:off x="560548" y="10413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0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295400" y="1690096"/>
            <a:ext cx="3331360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ru-RU" sz="5946" spc="582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Цель</a:t>
            </a:r>
            <a:endParaRPr lang="en-US" sz="5946" spc="582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86856" y="7027673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051245" y="-2615044"/>
            <a:ext cx="7918645" cy="745535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66800" y="1202401"/>
            <a:ext cx="5605439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ru-RU" sz="5946" spc="582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Задачи</a:t>
            </a:r>
            <a:endParaRPr lang="en-US" sz="5946" spc="582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215039" y="1112633"/>
            <a:ext cx="119780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4000" b="1" spc="300" dirty="0">
                <a:latin typeface="Cambria" panose="02040503050406030204" pitchFamily="18" charset="0"/>
                <a:ea typeface="Open Sauce"/>
                <a:cs typeface="Open Sauce"/>
                <a:sym typeface="Open Sauce"/>
              </a:rPr>
              <a:t>Пропаганда и развития безвозмездного донорства среди население</a:t>
            </a:r>
            <a:endParaRPr lang="en-US" sz="3200" b="1" spc="300" dirty="0">
              <a:latin typeface="Cambria" panose="02040503050406030204" pitchFamily="18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0" y="2738076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mbria" panose="02040503050406030204" pitchFamily="18" charset="0"/>
              </a:rPr>
              <a:t>Поставленная цель достигается решением следующих задач:</a:t>
            </a:r>
            <a:endParaRPr lang="ru-RU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- подбор кадров, способных к непрерывному обучению и стремящихся к постоянному улучшению своей деятельности;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постоянное совершенствование профессионального уровня персонала, освоение прогрессивных методов и приемов работы;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регулярное участие в соответствующих системах внешнего контроля качества;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соблюдение установленных требований на всех этапах исследования донорской крови и ее компонентов;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установление и совершенствование организационных процедур, направленных на обеспечение необходимого качества лабораторных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37286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590800" y="-2504213"/>
            <a:ext cx="8272439" cy="7816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83440" y="2019300"/>
            <a:ext cx="5605439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ru-RU" sz="5946" spc="582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Политика</a:t>
            </a:r>
            <a:endParaRPr lang="en-US" sz="5946" spc="582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3600" y="3227056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</a:rPr>
              <a:t> - гарантирование высокого уровня проведения лабораторных анализов, которое обеспечивает получение достоверных и объективных результатов исследований у доноров.</a:t>
            </a:r>
          </a:p>
        </p:txBody>
      </p:sp>
    </p:spTree>
    <p:extLst>
      <p:ext uri="{BB962C8B-B14F-4D97-AF65-F5344CB8AC3E}">
        <p14:creationId xmlns:p14="http://schemas.microsoft.com/office/powerpoint/2010/main" val="29785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400" y="7555875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00771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590800" y="-2504213"/>
            <a:ext cx="8272439" cy="7816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66800" y="1312224"/>
            <a:ext cx="5605439" cy="203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ru-RU" sz="5946" spc="582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Функции отдела</a:t>
            </a:r>
            <a:endParaRPr lang="en-US" sz="5946" spc="582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1639" y="198419"/>
            <a:ext cx="1260636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dirty="0">
                <a:latin typeface="Cambria" panose="02040503050406030204" pitchFamily="18" charset="0"/>
              </a:rPr>
              <a:t>- исследование образцов крови доноров на группу крови системы АВО;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исследование образцов крови доноров на резус-принадлежность;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исследование образцов сыворотки крови доноров на наличие </a:t>
            </a:r>
            <a:r>
              <a:rPr lang="ru-RU" sz="3200" dirty="0" err="1">
                <a:latin typeface="Cambria" panose="02040503050406030204" pitchFamily="18" charset="0"/>
              </a:rPr>
              <a:t>аллоиммунных</a:t>
            </a:r>
            <a:r>
              <a:rPr lang="ru-RU" sz="3200" dirty="0">
                <a:latin typeface="Cambria" panose="02040503050406030204" pitchFamily="18" charset="0"/>
              </a:rPr>
              <a:t> антиэритроцитарных антител;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типирование эритроцитов донорских образцов по антигенам системы АВО, резус, </a:t>
            </a:r>
            <a:r>
              <a:rPr lang="ru-RU" sz="3200" dirty="0" err="1">
                <a:latin typeface="Cambria" panose="02040503050406030204" pitchFamily="18" charset="0"/>
              </a:rPr>
              <a:t>Kell</a:t>
            </a:r>
            <a:r>
              <a:rPr lang="ru-RU" sz="3200" dirty="0">
                <a:latin typeface="Cambria" panose="02040503050406030204" pitchFamily="18" charset="0"/>
              </a:rPr>
              <a:t>;.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-проведение индивидуальных подборов крови донора реципиенту, уточнение сложных групп крови системы АВО и системы резус реципиентам из организаций здравоохранения;</a:t>
            </a:r>
          </a:p>
          <a:p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6800" y="5531071"/>
            <a:ext cx="1582116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- исследование образцов сыворотки крови доноров на содержание биохимических показателей (активность </a:t>
            </a:r>
            <a:r>
              <a:rPr lang="ru-RU" sz="3200" dirty="0" err="1">
                <a:latin typeface="Cambria" panose="02040503050406030204" pitchFamily="18" charset="0"/>
              </a:rPr>
              <a:t>аланинаминотрансфераза</a:t>
            </a:r>
            <a:r>
              <a:rPr lang="ru-RU" sz="3200" dirty="0">
                <a:latin typeface="Cambria" panose="02040503050406030204" pitchFamily="18" charset="0"/>
              </a:rPr>
              <a:t>, общий белок);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проведение донорам клинических исследований (гемоглобин, СОЭ, общий анализ крови, время свертывания крови);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взятие крови на предварительный анализ и ее подготовка для проведения лабораторных исследований; </a:t>
            </a:r>
          </a:p>
          <a:p>
            <a:r>
              <a:rPr lang="ru-RU" sz="3200" dirty="0">
                <a:latin typeface="Cambria" panose="02040503050406030204" pitchFamily="18" charset="0"/>
              </a:rPr>
              <a:t>- </a:t>
            </a:r>
            <a:r>
              <a:rPr lang="ru-RU" sz="3600" dirty="0">
                <a:latin typeface="Cambria" panose="02040503050406030204" pitchFamily="18" charset="0"/>
              </a:rPr>
              <a:t>проведение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внутрилабораторного</a:t>
            </a:r>
            <a:r>
              <a:rPr lang="ru-RU" sz="3200" dirty="0">
                <a:latin typeface="Cambria" panose="02040503050406030204" pitchFamily="18" charset="0"/>
              </a:rPr>
              <a:t> контроля качества клинических, биохимических и </a:t>
            </a:r>
            <a:r>
              <a:rPr lang="ru-RU" sz="3200" dirty="0" err="1">
                <a:latin typeface="Cambria" panose="02040503050406030204" pitchFamily="18" charset="0"/>
              </a:rPr>
              <a:t>иимуногематологических</a:t>
            </a:r>
            <a:r>
              <a:rPr lang="ru-RU" sz="3200" dirty="0">
                <a:latin typeface="Cambria" panose="02040503050406030204" pitchFamily="18" charset="0"/>
              </a:rPr>
              <a:t> исследований с использованием стандартных панелей сывороток и эритроцитов.</a:t>
            </a:r>
          </a:p>
        </p:txBody>
      </p:sp>
    </p:spTree>
    <p:extLst>
      <p:ext uri="{BB962C8B-B14F-4D97-AF65-F5344CB8AC3E}">
        <p14:creationId xmlns:p14="http://schemas.microsoft.com/office/powerpoint/2010/main" val="39420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936155" y="6402806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143000" y="173580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382520" y="-2603558"/>
            <a:ext cx="8272439" cy="78160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457200" y="1304474"/>
            <a:ext cx="5605439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ru-RU" sz="5946" spc="-150" dirty="0">
                <a:solidFill>
                  <a:srgbClr val="FFFFFF"/>
                </a:solidFill>
                <a:latin typeface="Cambria" panose="02040503050406030204" pitchFamily="18" charset="0"/>
                <a:ea typeface="Codec Pro ExtraBold"/>
                <a:cs typeface="Codec Pro ExtraBold"/>
                <a:sym typeface="Codec Pro ExtraBold"/>
              </a:rPr>
              <a:t>Оборудование</a:t>
            </a:r>
            <a:endParaRPr lang="en-US" sz="5946" spc="-150" dirty="0">
              <a:solidFill>
                <a:srgbClr val="FFFFFF"/>
              </a:solidFill>
              <a:latin typeface="Cambria" panose="02040503050406030204" pitchFamily="18" charset="0"/>
              <a:ea typeface="Codec Pro ExtraBold"/>
              <a:cs typeface="Codec Pro ExtraBold"/>
              <a:sym typeface="Codec Pro Extra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91994" y="839610"/>
            <a:ext cx="1024416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</a:rPr>
              <a:t>Медицинская лаборатория оснащено новейшими высокоточными       </a:t>
            </a:r>
          </a:p>
          <a:p>
            <a:r>
              <a:rPr lang="ru-RU" sz="4000" dirty="0">
                <a:latin typeface="Cambria" panose="02040503050406030204" pitchFamily="18" charset="0"/>
              </a:rPr>
              <a:t>дорогостоящими оборудованиями, отвечающие всем мировым стандартам и обеспечивающие  правильность, точность и достоверность лабораторных   исследований , на которых используются реагенты (</a:t>
            </a:r>
            <a:r>
              <a:rPr lang="ru-RU" sz="4000" dirty="0" err="1">
                <a:latin typeface="Cambria" panose="02040503050406030204" pitchFamily="18" charset="0"/>
              </a:rPr>
              <a:t>диагностикумы</a:t>
            </a:r>
            <a:r>
              <a:rPr lang="ru-RU" sz="4000" dirty="0">
                <a:latin typeface="Cambria" panose="02040503050406030204" pitchFamily="18" charset="0"/>
              </a:rPr>
              <a:t>) высокого качества. Своевременное и точное исследование донорской крови  обеспечивает 100%  безопасность компонентов крови и ее препаратов.</a:t>
            </a:r>
          </a:p>
        </p:txBody>
      </p:sp>
    </p:spTree>
    <p:extLst>
      <p:ext uri="{BB962C8B-B14F-4D97-AF65-F5344CB8AC3E}">
        <p14:creationId xmlns:p14="http://schemas.microsoft.com/office/powerpoint/2010/main" val="34929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kkuser\Desktop\8g36n8q72pn7ngpqvef1t7kqxwln5ln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"/>
            <a:ext cx="4876800" cy="41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64621" y="416466"/>
            <a:ext cx="37317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Биохимический </a:t>
            </a:r>
          </a:p>
          <a:p>
            <a:r>
              <a:rPr lang="ru-RU" sz="3200" dirty="0">
                <a:latin typeface="Cambria" panose="02040503050406030204" pitchFamily="18" charset="0"/>
              </a:rPr>
              <a:t>экспресс-анализатор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Fuji Dri-Chem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</a:rPr>
              <a:t>nx500</a:t>
            </a:r>
          </a:p>
        </p:txBody>
      </p:sp>
      <p:pic>
        <p:nvPicPr>
          <p:cNvPr id="3077" name="Picture 5" descr="C:\Users\Okkuser\Desktop\bc-5000.thumb.319.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4454768" cy="4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182600" y="662686"/>
            <a:ext cx="4275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ambria" panose="02040503050406030204" pitchFamily="18" charset="0"/>
              </a:rPr>
              <a:t>Автоматический </a:t>
            </a:r>
          </a:p>
          <a:p>
            <a:pPr algn="ctr"/>
            <a:r>
              <a:rPr lang="ru-RU" sz="3200" dirty="0">
                <a:latin typeface="Cambria" panose="02040503050406030204" pitchFamily="18" charset="0"/>
              </a:rPr>
              <a:t>гематологический анализатор </a:t>
            </a:r>
          </a:p>
          <a:p>
            <a:pPr algn="ctr"/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</a:rPr>
              <a:t>MINDRAY </a:t>
            </a:r>
            <a:r>
              <a:rPr lang="ru-RU" sz="3200" dirty="0">
                <a:latin typeface="Cambria" panose="02040503050406030204" pitchFamily="18" charset="0"/>
              </a:rPr>
              <a:t>BC-5000</a:t>
            </a:r>
          </a:p>
        </p:txBody>
      </p:sp>
      <p:pic>
        <p:nvPicPr>
          <p:cNvPr id="3078" name="Picture 6" descr="C:\Users\Okkuser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68" y="4661684"/>
            <a:ext cx="5486400" cy="39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62000" y="8458200"/>
            <a:ext cx="53950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Биохимический анализатор</a:t>
            </a:r>
          </a:p>
          <a:p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Human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HumaLyzer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Primus</a:t>
            </a:r>
            <a:endParaRPr lang="ru-RU" sz="3200" dirty="0">
              <a:latin typeface="Cambria" panose="02040503050406030204" pitchFamily="18" charset="0"/>
            </a:endParaRPr>
          </a:p>
        </p:txBody>
      </p:sp>
      <p:pic>
        <p:nvPicPr>
          <p:cNvPr id="3080" name="Picture 8" descr="C:\Users\Okkuser\Desktop\4580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94" y="5600700"/>
            <a:ext cx="222498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553289" y="5855841"/>
            <a:ext cx="55344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Портативная аналитическая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 система </a:t>
            </a:r>
            <a:r>
              <a:rPr lang="ru-RU" sz="3200" dirty="0" err="1">
                <a:latin typeface="Cambria" panose="02040503050406030204" pitchFamily="18" charset="0"/>
              </a:rPr>
              <a:t>HemoCue</a:t>
            </a:r>
            <a:r>
              <a:rPr lang="ru-RU" sz="3200" dirty="0">
                <a:latin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</a:rPr>
              <a:t>Hb</a:t>
            </a:r>
            <a:r>
              <a:rPr lang="ru-RU" sz="3200" dirty="0">
                <a:latin typeface="Cambria" panose="02040503050406030204" pitchFamily="18" charset="0"/>
              </a:rPr>
              <a:t> 201+</a:t>
            </a:r>
          </a:p>
        </p:txBody>
      </p:sp>
    </p:spTree>
    <p:extLst>
      <p:ext uri="{BB962C8B-B14F-4D97-AF65-F5344CB8AC3E}">
        <p14:creationId xmlns:p14="http://schemas.microsoft.com/office/powerpoint/2010/main" val="14114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kuser\Desktop\144_image12121212121423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8834" r="8968" b="12311"/>
          <a:stretch/>
        </p:blipFill>
        <p:spPr bwMode="auto">
          <a:xfrm>
            <a:off x="126365" y="-2540"/>
            <a:ext cx="5055235" cy="45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7353" y="4472262"/>
            <a:ext cx="52893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</a:rPr>
              <a:t>Автоматизированный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 иммуногематологический 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анализатор </a:t>
            </a:r>
            <a:r>
              <a:rPr lang="ru-RU" sz="3200" b="1" dirty="0">
                <a:latin typeface="Cambria" panose="02040503050406030204" pitchFamily="18" charset="0"/>
              </a:rPr>
              <a:t>ORTHO VISION</a:t>
            </a:r>
          </a:p>
        </p:txBody>
      </p:sp>
      <p:pic>
        <p:nvPicPr>
          <p:cNvPr id="4099" name="Picture 3" descr="C:\Users\Okkuser\Desktop\teaser_oc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384" y="69667"/>
            <a:ext cx="4662323" cy="46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kkuser\Desktop\900110_Across_Syste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591" y="6127567"/>
            <a:ext cx="3342640" cy="406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kkuser\Desktop\900100_Across_Syst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544" y="6355429"/>
            <a:ext cx="2576944" cy="38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79760" y="4607947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mbria" panose="02040503050406030204" pitchFamily="18" charset="0"/>
              </a:rPr>
              <a:t>Анализатор</a:t>
            </a:r>
            <a:r>
              <a:rPr lang="ru-RU" sz="3200" dirty="0">
                <a:latin typeface="Cambria" panose="02040503050406030204" pitchFamily="18" charset="0"/>
              </a:rPr>
              <a:t> автоматический 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для иммуногематологических 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ru-RU" sz="3200" dirty="0">
                <a:latin typeface="Cambria" panose="02040503050406030204" pitchFamily="18" charset="0"/>
              </a:rPr>
              <a:t>исследований </a:t>
            </a:r>
            <a:r>
              <a:rPr lang="ru-RU" sz="3200" b="1" dirty="0" err="1">
                <a:latin typeface="Cambria" panose="02040503050406030204" pitchFamily="18" charset="0"/>
              </a:rPr>
              <a:t>Across</a:t>
            </a:r>
            <a:r>
              <a:rPr lang="ru-RU" sz="3200" dirty="0">
                <a:latin typeface="Cambria" panose="02040503050406030204" pitchFamily="18" charset="0"/>
              </a:rPr>
              <a:t> </a:t>
            </a:r>
            <a:r>
              <a:rPr lang="ru-RU" sz="3200" b="1" dirty="0" err="1">
                <a:latin typeface="Cambria" panose="02040503050406030204" pitchFamily="18" charset="0"/>
              </a:rPr>
              <a:t>Octo</a:t>
            </a:r>
            <a:r>
              <a:rPr lang="ru-RU" sz="3200" b="1" dirty="0">
                <a:latin typeface="Cambria" panose="02040503050406030204" pitchFamily="18" charset="0"/>
              </a:rPr>
              <a:t>-M</a:t>
            </a:r>
          </a:p>
        </p:txBody>
      </p:sp>
      <p:pic>
        <p:nvPicPr>
          <p:cNvPr id="4102" name="Picture 6" descr="C:\Users\Okkuser\Desktop\q17zt0ccbqnpaov4o40qsx8izas1o7l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21270" r="6037" b="2809"/>
          <a:stretch/>
        </p:blipFill>
        <p:spPr bwMode="auto">
          <a:xfrm>
            <a:off x="914400" y="6355429"/>
            <a:ext cx="5953760" cy="33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"/>
          <p:cNvGrpSpPr/>
          <p:nvPr/>
        </p:nvGrpSpPr>
        <p:grpSpPr>
          <a:xfrm>
            <a:off x="9497428" y="0"/>
            <a:ext cx="200025" cy="10287000"/>
            <a:chOff x="0" y="0"/>
            <a:chExt cx="812800" cy="2976105"/>
          </a:xfrm>
        </p:grpSpPr>
        <p:sp>
          <p:nvSpPr>
            <p:cNvPr id="11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2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51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638</Words>
  <Application>Microsoft Office PowerPoint</Application>
  <PresentationFormat>Произвольный</PresentationFormat>
  <Paragraphs>141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Business Proposal Presentation</dc:title>
  <dc:creator>Okkuser</dc:creator>
  <cp:lastModifiedBy>OTK2</cp:lastModifiedBy>
  <cp:revision>170</cp:revision>
  <cp:lastPrinted>2024-07-09T11:18:59Z</cp:lastPrinted>
  <dcterms:created xsi:type="dcterms:W3CDTF">2006-08-16T00:00:00Z</dcterms:created>
  <dcterms:modified xsi:type="dcterms:W3CDTF">2025-10-16T12:05:37Z</dcterms:modified>
  <dc:identifier>DAGKbAuPw2o</dc:identifier>
</cp:coreProperties>
</file>