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70" r:id="rId6"/>
    <p:sldId id="277" r:id="rId7"/>
    <p:sldId id="272" r:id="rId8"/>
    <p:sldId id="275" r:id="rId9"/>
    <p:sldId id="276" r:id="rId10"/>
    <p:sldId id="278" r:id="rId11"/>
    <p:sldId id="273" r:id="rId12"/>
    <p:sldId id="265" r:id="rId13"/>
    <p:sldId id="274" r:id="rId14"/>
    <p:sldId id="279" r:id="rId15"/>
    <p:sldId id="268" r:id="rId16"/>
  </p:sldIdLst>
  <p:sldSz cx="18288000" cy="10287000"/>
  <p:notesSz cx="6888163" cy="100203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01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8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517600" y="619125"/>
            <a:ext cx="8229600" cy="1316593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800" y="619125"/>
            <a:ext cx="24384000" cy="131659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2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1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3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6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0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4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0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88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4404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3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3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3" y="2152652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5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15" indent="0">
              <a:buNone/>
              <a:defRPr sz="5000"/>
            </a:lvl2pPr>
            <a:lvl3pPr marL="1632832" indent="0">
              <a:buNone/>
              <a:defRPr sz="4300"/>
            </a:lvl3pPr>
            <a:lvl4pPr marL="2449246" indent="0">
              <a:buNone/>
              <a:defRPr sz="3600"/>
            </a:lvl4pPr>
            <a:lvl5pPr marL="3265661" indent="0">
              <a:buNone/>
              <a:defRPr sz="3600"/>
            </a:lvl5pPr>
            <a:lvl6pPr marL="4082078" indent="0">
              <a:buNone/>
              <a:defRPr sz="3600"/>
            </a:lvl6pPr>
            <a:lvl7pPr marL="4898493" indent="0">
              <a:buNone/>
              <a:defRPr sz="3600"/>
            </a:lvl7pPr>
            <a:lvl8pPr marL="5714908" indent="0">
              <a:buNone/>
              <a:defRPr sz="3600"/>
            </a:lvl8pPr>
            <a:lvl9pPr marL="6531325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2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3" tIns="81642" rIns="163283" bIns="8164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163283" tIns="81642" rIns="163283" bIns="8164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63283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3" indent="-612313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75" indent="-510260" algn="l" defTabSz="1632832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39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54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69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286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00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15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32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417636" y="-558218"/>
            <a:ext cx="3086100" cy="11299900"/>
            <a:chOff x="0" y="0"/>
            <a:chExt cx="812800" cy="29761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06710" y="2666233"/>
            <a:ext cx="9127576" cy="1172616"/>
          </a:xfrm>
          <a:prstGeom prst="rect">
            <a:avLst/>
          </a:prstGeom>
        </p:spPr>
        <p:txBody>
          <a:bodyPr lIns="56055" tIns="56055" rIns="56055" bIns="56055" rtlCol="0" anchor="ctr"/>
          <a:lstStyle/>
          <a:p>
            <a:pPr algn="ctr">
              <a:lnSpc>
                <a:spcPts val="3120"/>
              </a:lnSpc>
            </a:pPr>
            <a:r>
              <a:rPr lang="ru-RU" sz="4400" dirty="0">
                <a:latin typeface="Cambria" panose="02040503050406030204" pitchFamily="18" charset="0"/>
                <a:ea typeface="Montserrat Light"/>
                <a:cs typeface="Montserrat Light"/>
                <a:sym typeface="Montserrat Light"/>
              </a:rPr>
              <a:t>Медицинская лаборатория</a:t>
            </a:r>
            <a:endParaRPr lang="en-US" sz="4400" dirty="0">
              <a:latin typeface="Cambria" panose="02040503050406030204" pitchFamily="18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55862" y="3759898"/>
            <a:ext cx="10023401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813"/>
              </a:lnSpc>
            </a:pPr>
            <a:r>
              <a:rPr lang="ru-RU" sz="7200" dirty="0">
                <a:solidFill>
                  <a:srgbClr val="1C5739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Лаборатория</a:t>
            </a:r>
            <a:endParaRPr lang="en-US" sz="7200" dirty="0">
              <a:solidFill>
                <a:srgbClr val="1C5739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cxnSp>
        <p:nvCxnSpPr>
          <p:cNvPr id="22" name="Прямая соединительная линия 21"/>
          <p:cNvCxnSpPr/>
          <p:nvPr/>
        </p:nvCxnSpPr>
        <p:spPr>
          <a:xfrm>
            <a:off x="855862" y="3776194"/>
            <a:ext cx="822927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Freeform 18"/>
          <p:cNvSpPr/>
          <p:nvPr/>
        </p:nvSpPr>
        <p:spPr>
          <a:xfrm>
            <a:off x="874255" y="1562099"/>
            <a:ext cx="1269673" cy="1275845"/>
          </a:xfrm>
          <a:custGeom>
            <a:avLst/>
            <a:gdLst/>
            <a:ahLst/>
            <a:cxnLst/>
            <a:rect l="l" t="t" r="r" b="b"/>
            <a:pathLst>
              <a:path w="3671273" h="3671273">
                <a:moveTo>
                  <a:pt x="0" y="0"/>
                </a:moveTo>
                <a:lnTo>
                  <a:pt x="3671273" y="0"/>
                </a:lnTo>
                <a:lnTo>
                  <a:pt x="3671273" y="3671273"/>
                </a:lnTo>
                <a:lnTo>
                  <a:pt x="0" y="36712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38400" y="8347877"/>
            <a:ext cx="99799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Cambria" panose="02040503050406030204" pitchFamily="18" charset="0"/>
              </a:rPr>
              <a:t>Качественная лабораторная диагностика </a:t>
            </a:r>
          </a:p>
          <a:p>
            <a:r>
              <a:rPr lang="ru-RU" sz="4000" dirty="0">
                <a:latin typeface="Cambria" panose="02040503050406030204" pitchFamily="18" charset="0"/>
              </a:rPr>
              <a:t>– залог безопасного донорства .</a:t>
            </a:r>
          </a:p>
        </p:txBody>
      </p:sp>
      <p:pic>
        <p:nvPicPr>
          <p:cNvPr id="1031" name="Picture 7" descr="C:\Users\Okkuser\Desktop\18793302-d6ca-4995-a8ae-dc06309076a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53" y="3596244"/>
            <a:ext cx="8447347" cy="47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kuser\Desktop\thumb__0_0_0_0_au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7118" r="21719" b="12049"/>
          <a:stretch/>
        </p:blipFill>
        <p:spPr bwMode="auto">
          <a:xfrm>
            <a:off x="243840" y="0"/>
            <a:ext cx="467360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6200" y="1427510"/>
            <a:ext cx="39439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Иммунохимический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 анализатор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 ALINITY i, </a:t>
            </a:r>
            <a:r>
              <a:rPr lang="ru-RU" sz="3200" dirty="0" err="1">
                <a:latin typeface="Cambria" panose="02040503050406030204" pitchFamily="18" charset="0"/>
              </a:rPr>
              <a:t>Abbott</a:t>
            </a:r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5123" name="Picture 3" descr="C:\Users\Okkuser\Desktop\s2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4087" r="4054" b="33060"/>
          <a:stretch/>
        </p:blipFill>
        <p:spPr bwMode="auto">
          <a:xfrm>
            <a:off x="9277116" y="647700"/>
            <a:ext cx="8676640" cy="31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5710" y="3918872"/>
            <a:ext cx="754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Анализатор </a:t>
            </a:r>
            <a:r>
              <a:rPr lang="ru-RU" sz="3200" dirty="0" err="1">
                <a:latin typeface="Cambria" panose="02040503050406030204" pitchFamily="18" charset="0"/>
              </a:rPr>
              <a:t>скрининговый</a:t>
            </a:r>
            <a:r>
              <a:rPr lang="ru-RU" sz="3200" dirty="0">
                <a:latin typeface="Cambria" panose="02040503050406030204" pitchFamily="18" charset="0"/>
              </a:rPr>
              <a:t> </a:t>
            </a:r>
            <a:r>
              <a:rPr lang="ru-RU" sz="3200" b="1" dirty="0" err="1">
                <a:latin typeface="Cambria" panose="02040503050406030204" pitchFamily="18" charset="0"/>
              </a:rPr>
              <a:t>Cobas</a:t>
            </a:r>
            <a:r>
              <a:rPr lang="ru-RU" sz="3200" dirty="0">
                <a:latin typeface="Cambria" panose="02040503050406030204" pitchFamily="18" charset="0"/>
              </a:rPr>
              <a:t> s </a:t>
            </a:r>
            <a:r>
              <a:rPr lang="ru-RU" sz="3200" b="1" dirty="0">
                <a:latin typeface="Cambria" panose="02040503050406030204" pitchFamily="18" charset="0"/>
              </a:rPr>
              <a:t>201</a:t>
            </a:r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5124" name="Picture 4" descr="C:\Users\Okkuser\Desktop\806266-3DC5FD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7697" r="11621" b="10267"/>
          <a:stretch/>
        </p:blipFill>
        <p:spPr bwMode="auto">
          <a:xfrm>
            <a:off x="9035880" y="5753040"/>
            <a:ext cx="5660156" cy="430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600" y="6873398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Станция дозирующая 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Автоматическая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Microlab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STARlet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для ПЦР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37491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936155" y="6402806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143000" y="173580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981200" y="-2567868"/>
            <a:ext cx="8272439" cy="7816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81319" y="495300"/>
            <a:ext cx="6726001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  <a:tabLst>
                <a:tab pos="893763" algn="l"/>
              </a:tabLst>
            </a:pPr>
            <a:r>
              <a:rPr lang="ru-RU" sz="8800" spc="-1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Статистика</a:t>
            </a:r>
            <a:endParaRPr lang="en-US" sz="8800" spc="-150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49086"/>
              </p:ext>
            </p:extLst>
          </p:nvPr>
        </p:nvGraphicFramePr>
        <p:xfrm>
          <a:off x="1371600" y="2261590"/>
          <a:ext cx="16154400" cy="749453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1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469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№</a:t>
                      </a:r>
                      <a:endParaRPr lang="ru-RU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Наименование</a:t>
                      </a:r>
                      <a:endParaRPr lang="ru-RU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2023г</a:t>
                      </a:r>
                      <a:endParaRPr lang="ru-RU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2024г</a:t>
                      </a:r>
                      <a:endParaRPr lang="ru-RU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1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>
                          <a:latin typeface="Cambria" panose="02040503050406030204" pitchFamily="18" charset="0"/>
                        </a:rPr>
                        <a:t>Обращение доноров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0" dirty="0">
                          <a:latin typeface="Cambria" panose="02040503050406030204" pitchFamily="18" charset="0"/>
                        </a:rPr>
                        <a:t>8327</a:t>
                      </a:r>
                      <a:endParaRPr lang="ru-RU" sz="3200" b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7815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2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Cambria" panose="02040503050406030204" pitchFamily="18" charset="0"/>
                        </a:rPr>
                        <a:t>Исследования крови перед донацией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6306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5822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83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3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Cambria" panose="02040503050406030204" pitchFamily="18" charset="0"/>
                        </a:rPr>
                        <a:t>Клинико-биохимические исследования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dirty="0">
                          <a:latin typeface="Cambria" panose="02040503050406030204" pitchFamily="18" charset="0"/>
                        </a:rPr>
                        <a:t>11896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11822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4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>
                          <a:latin typeface="Cambria" panose="02040503050406030204" pitchFamily="18" charset="0"/>
                        </a:rPr>
                        <a:t>Иммуногемотологические исследования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24509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23734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7057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5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Cambria" panose="02040503050406030204" pitchFamily="18" charset="0"/>
                        </a:rPr>
                        <a:t>Скрининг антиэритроцитарных антител у беременных женщин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4387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3115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6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Cambria" panose="02040503050406030204" pitchFamily="18" charset="0"/>
                        </a:rPr>
                        <a:t>Исследование донорской крови на </a:t>
                      </a:r>
                      <a:r>
                        <a:rPr lang="ru-RU" sz="2800" dirty="0" err="1">
                          <a:latin typeface="Cambria" panose="02040503050406030204" pitchFamily="18" charset="0"/>
                        </a:rPr>
                        <a:t>гемотрансмиссивные</a:t>
                      </a:r>
                      <a:r>
                        <a:rPr lang="ru-RU" sz="2800" dirty="0">
                          <a:latin typeface="Cambria" panose="02040503050406030204" pitchFamily="18" charset="0"/>
                        </a:rPr>
                        <a:t> инфекции 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41388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39309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7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>
                          <a:latin typeface="Cambria" panose="02040503050406030204" pitchFamily="18" charset="0"/>
                        </a:rPr>
                        <a:t>Платные анализы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2003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1744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Box 38"/>
          <p:cNvSpPr txBox="1"/>
          <p:nvPr/>
        </p:nvSpPr>
        <p:spPr>
          <a:xfrm>
            <a:off x="7391400" y="617768"/>
            <a:ext cx="6726001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  <a:tabLst>
                <a:tab pos="893763" algn="l"/>
              </a:tabLst>
            </a:pPr>
            <a:r>
              <a:rPr lang="kk-KZ" sz="7200" spc="-150" dirty="0"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за полугодие</a:t>
            </a:r>
            <a:endParaRPr lang="en-US" sz="7200" spc="-150" dirty="0"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291239" y="1669338"/>
            <a:ext cx="822927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3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3"/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09825"/>
              </p:ext>
            </p:extLst>
          </p:nvPr>
        </p:nvGraphicFramePr>
        <p:xfrm>
          <a:off x="990600" y="1943100"/>
          <a:ext cx="16687800" cy="8014467"/>
        </p:xfrm>
        <a:graphic>
          <a:graphicData uri="http://schemas.openxmlformats.org/drawingml/2006/table">
            <a:tbl>
              <a:tblPr firstRow="1" firstCol="1" bandRow="1"/>
              <a:tblGrid>
                <a:gridCol w="876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Наименование исследований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Иммунохемилюминесцентный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анализ (ИХЛА) на наличие поверхностного антигена вируса гепатита В (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HBsAg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)  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kk-KZ" sz="2400" dirty="0"/>
                        <a:t>2</a:t>
                      </a:r>
                      <a:endParaRPr lang="ru-RU" sz="2400" dirty="0"/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Иммунохемилюминесцентный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анализ  (ИХЛА) на наличие поверхностного антигена вируса гепатита С 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Иммунохемилюминесцентный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анализ  (ИХЛА) на наличие суммарных антител к возбудителю сифилиса 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Общего анализа крови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Общего анализа мочи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Биохимический анализ (кальций, общий-прямой билирубин, общий белок, мочевая кислота, </a:t>
                      </a:r>
                      <a:r>
                        <a:rPr lang="ru-RU" sz="24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креатинин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, мочевина, глюкоза, холестерин, 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ALT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, А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, щелочная фосфатаза, Альфа-амилаза, ГГТП) </a:t>
                      </a: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 другие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Определение группы крови и резус-принадлежности (</a:t>
                      </a:r>
                      <a:r>
                        <a:rPr lang="ru-RU" sz="24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моноклональными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антителами) и обратным методом 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Определение группы крови по системе АВО (обратным методом) и резус-принадлежность (</a:t>
                      </a:r>
                      <a:r>
                        <a:rPr lang="ru-RU" sz="24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гелевая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серология)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Скрининг антиэритроцитарных антител (НАГТ)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Определение титра антиэритроцитарных антител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Суб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классы иммуноглобулины (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IgG1-G3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Идентификации эритроцитов по редким антигенам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Типирование эритроцитов по системе Резус и </a:t>
                      </a:r>
                      <a:r>
                        <a:rPr lang="ru-RU" sz="24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Келл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Прямая проба </a:t>
                      </a:r>
                      <a:r>
                        <a:rPr lang="ru-RU" sz="24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Кумбса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(ПАГТ)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3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Total PSA</a:t>
                      </a: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Free PSA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Лекарственные вещества Такролимус, Циклоспорин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>
            <a:off x="8839200" y="1586569"/>
            <a:ext cx="6324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8"/>
          <p:cNvSpPr txBox="1"/>
          <p:nvPr/>
        </p:nvSpPr>
        <p:spPr>
          <a:xfrm>
            <a:off x="8839200" y="500630"/>
            <a:ext cx="6726001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  <a:tabLst>
                <a:tab pos="893763" algn="l"/>
              </a:tabLst>
            </a:pPr>
            <a:r>
              <a:rPr lang="kk-KZ" sz="7200" spc="-150" dirty="0"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платные услуги</a:t>
            </a:r>
            <a:endParaRPr lang="en-US" sz="7200" spc="-150" dirty="0"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936155" y="6402806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143000" y="173580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905000" y="-2504213"/>
            <a:ext cx="8272439" cy="7816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200660" y="872168"/>
            <a:ext cx="6726001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  <a:tabLst>
                <a:tab pos="893763" algn="l"/>
              </a:tabLst>
            </a:pPr>
            <a:r>
              <a:rPr lang="ru-RU" sz="8800" spc="-1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Наша </a:t>
            </a:r>
          </a:p>
          <a:p>
            <a:pPr marL="0" lvl="0" indent="0" algn="l">
              <a:lnSpc>
                <a:spcPts val="8206"/>
              </a:lnSpc>
              <a:spcBef>
                <a:spcPct val="0"/>
              </a:spcBef>
              <a:tabLst>
                <a:tab pos="893763" algn="l"/>
              </a:tabLst>
            </a:pPr>
            <a:r>
              <a:rPr lang="ru-RU" sz="8800" spc="-1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работа</a:t>
            </a:r>
            <a:endParaRPr lang="en-US" sz="8800" spc="-150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pic>
        <p:nvPicPr>
          <p:cNvPr id="7169" name="Picture 1" descr="C:\Users\Okkuser\Desktop\84842a71-d232-4627-8ef8-9751f461ea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1292656"/>
            <a:ext cx="3943350" cy="48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Okkuser\Desktop\573ce4b6-1eb3-41cd-99a8-d525ad7298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3881738" cy="48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kkuser\Desktop\ca043935-93c5-4f83-a101-0fb634068da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108723"/>
            <a:ext cx="3971175" cy="49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Okkuser\Desktop\80e6ed92-dfb6-4792-95d9-555378482a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71" y="4461762"/>
            <a:ext cx="4397506" cy="546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3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473">
            <a:off x="-2621875" y="-3758646"/>
            <a:ext cx="24676796" cy="175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Okkuser\Desktop\534bd09d-e856-4acc-8c18-5642ece167e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1832" r="3325" b="1812"/>
          <a:stretch/>
        </p:blipFill>
        <p:spPr bwMode="auto">
          <a:xfrm rot="16200000">
            <a:off x="1256448" y="-303947"/>
            <a:ext cx="6711316" cy="968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Okkuser\Desktop\55b9ca18-ccb8-4c47-9a30-c2f193121f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800100"/>
            <a:ext cx="5620112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0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463770" y="3793552"/>
            <a:ext cx="6729170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</a:pPr>
            <a:r>
              <a:rPr lang="kk-KZ" sz="8174" spc="882" dirty="0">
                <a:solidFill>
                  <a:srgbClr val="231F20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Спасибо за внимание!</a:t>
            </a:r>
            <a:endParaRPr lang="en-US" sz="8174" spc="882" dirty="0">
              <a:solidFill>
                <a:srgbClr val="231F20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826432">
            <a:off x="-18353104" y="-3567159"/>
            <a:ext cx="21026341" cy="12831921"/>
            <a:chOff x="0" y="0"/>
            <a:chExt cx="5537802" cy="33796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773821">
            <a:off x="10036024" y="4365564"/>
            <a:ext cx="313833" cy="8482349"/>
            <a:chOff x="0" y="0"/>
            <a:chExt cx="82656" cy="22340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627" y="2901697"/>
            <a:ext cx="1400485" cy="6280403"/>
            <a:chOff x="0" y="0"/>
            <a:chExt cx="368852" cy="16086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608665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8852" cy="1627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77366" y="1415447"/>
            <a:ext cx="6124834" cy="7979428"/>
            <a:chOff x="0" y="0"/>
            <a:chExt cx="1424588" cy="21015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213112" y="1316966"/>
            <a:ext cx="5661991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58"/>
              </a:lnSpc>
            </a:pPr>
            <a:r>
              <a:rPr lang="ru-RU" sz="7868" b="1" spc="771" dirty="0">
                <a:solidFill>
                  <a:srgbClr val="231F20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Введение</a:t>
            </a:r>
            <a:endParaRPr lang="en-US" sz="7868" b="1" spc="771" dirty="0">
              <a:solidFill>
                <a:srgbClr val="231F20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024659" y="3168035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24659" y="3965154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24659" y="4846311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24659" y="5643430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44260" y="6435807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44260" y="7266771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24658" y="8026009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00737" y="3333137"/>
            <a:ext cx="57905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ru-RU" sz="3600" spc="300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Цели</a:t>
            </a:r>
            <a:endParaRPr lang="en-US" sz="3600" spc="300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400737" y="4127355"/>
            <a:ext cx="607662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Задачи</a:t>
            </a:r>
            <a:endParaRPr lang="en-US" sz="3600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400737" y="5047445"/>
            <a:ext cx="57905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Политика</a:t>
            </a:r>
            <a:endParaRPr lang="en-US" sz="3600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400737" y="5841663"/>
            <a:ext cx="607662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Функции</a:t>
            </a:r>
            <a:endParaRPr lang="en-US" sz="3600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400737" y="6642507"/>
            <a:ext cx="607662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Оборудования</a:t>
            </a:r>
            <a:endParaRPr lang="en-US" sz="3600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400737" y="7434884"/>
            <a:ext cx="57905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Статистические данные</a:t>
            </a:r>
            <a:r>
              <a:rPr lang="ru-RU" sz="2524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 </a:t>
            </a:r>
            <a:endParaRPr lang="en-US" sz="2524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400737" y="8158775"/>
            <a:ext cx="607662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Наша</a:t>
            </a:r>
            <a:r>
              <a:rPr lang="ru-RU" sz="2524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 </a:t>
            </a: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работа</a:t>
            </a:r>
            <a:endParaRPr lang="en-US" sz="3600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030" y="2028649"/>
            <a:ext cx="5357506" cy="664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08537" y="7626059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6781800" y="2215881"/>
            <a:ext cx="69342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4000" dirty="0"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Выполнение качественных лабораторных исследований, соответствующие современным международным стандартам, учитывающие потребности доноров и применяющие передовые технологии и оборудования мировых производителей.</a:t>
            </a:r>
            <a:endParaRPr lang="en-US" sz="3200" dirty="0"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grpSp>
        <p:nvGrpSpPr>
          <p:cNvPr id="48" name="Group 7"/>
          <p:cNvGrpSpPr/>
          <p:nvPr/>
        </p:nvGrpSpPr>
        <p:grpSpPr>
          <a:xfrm>
            <a:off x="-7432230" y="-3390900"/>
            <a:ext cx="13201990" cy="8267920"/>
            <a:chOff x="76200" y="57150"/>
            <a:chExt cx="1297148" cy="859789"/>
          </a:xfrm>
        </p:grpSpPr>
        <p:sp>
          <p:nvSpPr>
            <p:cNvPr id="49" name="Freeform 8"/>
            <p:cNvSpPr/>
            <p:nvPr/>
          </p:nvSpPr>
          <p:spPr>
            <a:xfrm>
              <a:off x="560548" y="10413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0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295400" y="1690096"/>
            <a:ext cx="3331360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ru-RU" sz="5946" spc="582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Цель</a:t>
            </a:r>
            <a:endParaRPr lang="en-US" sz="5946" spc="582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86856" y="7027673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051245" y="-2615044"/>
            <a:ext cx="7918645" cy="745535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66800" y="1202401"/>
            <a:ext cx="5605439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ru-RU" sz="5946" spc="582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Задачи</a:t>
            </a:r>
            <a:endParaRPr lang="en-US" sz="5946" spc="582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215039" y="1112633"/>
            <a:ext cx="119780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4000" b="1" spc="300" dirty="0"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Пропаганда и развития безвозмездного донорства среди население</a:t>
            </a:r>
            <a:endParaRPr lang="en-US" sz="3200" b="1" spc="300" dirty="0"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0" y="2738076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mbria" panose="02040503050406030204" pitchFamily="18" charset="0"/>
              </a:rPr>
              <a:t>Поставленная цель достигается решением следующих задач:</a:t>
            </a:r>
            <a:endParaRPr lang="ru-RU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- подбор кадров, способных к непрерывному обучению и стремящихся к постоянному улучшению своей деятельности;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постоянное совершенствование профессионального уровня персонала, освоение прогрессивных методов и приемов работы;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регулярное участие в соответствующих системах внешнего контроля качества;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соблюдение установленных требований на всех этапах исследования донорской крови и ее компонентов;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установление и совершенствование организационных процедур, направленных на обеспечение необходимого качества лабораторных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37286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590800" y="-2504213"/>
            <a:ext cx="8272439" cy="7816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83440" y="2019300"/>
            <a:ext cx="5605439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ru-RU" sz="5946" spc="582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Политика</a:t>
            </a:r>
            <a:endParaRPr lang="en-US" sz="5946" spc="582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3600" y="3227056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atin typeface="Cambria" panose="02040503050406030204" pitchFamily="18" charset="0"/>
              </a:rPr>
              <a:t> - гарантирование высокого уровня проведения лабораторных анализов, которое обеспечивает получение достоверных и объективных результатов исследований у доноров.</a:t>
            </a:r>
          </a:p>
        </p:txBody>
      </p:sp>
    </p:spTree>
    <p:extLst>
      <p:ext uri="{BB962C8B-B14F-4D97-AF65-F5344CB8AC3E}">
        <p14:creationId xmlns:p14="http://schemas.microsoft.com/office/powerpoint/2010/main" val="29785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400" y="7555875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00771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590800" y="-2504213"/>
            <a:ext cx="8272439" cy="7816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66800" y="1312224"/>
            <a:ext cx="5605439" cy="203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ru-RU" sz="5946" spc="582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Функции отдела</a:t>
            </a:r>
            <a:endParaRPr lang="en-US" sz="5946" spc="582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1639" y="198419"/>
            <a:ext cx="1260636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dirty="0">
                <a:latin typeface="Cambria" panose="02040503050406030204" pitchFamily="18" charset="0"/>
              </a:rPr>
              <a:t>- исследование образцов крови доноров на группу крови системы АВО;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исследование образцов крови доноров на резус-принадлежность;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исследование образцов сыворотки крови доноров на наличие </a:t>
            </a:r>
            <a:r>
              <a:rPr lang="ru-RU" sz="3200" dirty="0" err="1">
                <a:latin typeface="Cambria" panose="02040503050406030204" pitchFamily="18" charset="0"/>
              </a:rPr>
              <a:t>аллоиммунных</a:t>
            </a:r>
            <a:r>
              <a:rPr lang="ru-RU" sz="3200" dirty="0">
                <a:latin typeface="Cambria" panose="02040503050406030204" pitchFamily="18" charset="0"/>
              </a:rPr>
              <a:t> антиэритроцитарных антител;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типирование эритроцитов донорских образцов по антигенам системы АВО, резус, </a:t>
            </a:r>
            <a:r>
              <a:rPr lang="ru-RU" sz="3200" dirty="0" err="1">
                <a:latin typeface="Cambria" panose="02040503050406030204" pitchFamily="18" charset="0"/>
              </a:rPr>
              <a:t>Kell</a:t>
            </a:r>
            <a:r>
              <a:rPr lang="ru-RU" sz="3200" dirty="0">
                <a:latin typeface="Cambria" panose="02040503050406030204" pitchFamily="18" charset="0"/>
              </a:rPr>
              <a:t>;.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-проведение индивидуальных подборов крови донора реципиенту, уточнение сложных групп крови системы АВО и системы резус реципиентам из организаций здравоохранения;</a:t>
            </a:r>
          </a:p>
          <a:p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6800" y="5531071"/>
            <a:ext cx="1582116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- исследование образцов сыворотки крови доноров на содержание биохимических показателей (активность </a:t>
            </a:r>
            <a:r>
              <a:rPr lang="ru-RU" sz="3200" dirty="0" err="1">
                <a:latin typeface="Cambria" panose="02040503050406030204" pitchFamily="18" charset="0"/>
              </a:rPr>
              <a:t>аланинаминотрансфераза</a:t>
            </a:r>
            <a:r>
              <a:rPr lang="ru-RU" sz="3200" dirty="0">
                <a:latin typeface="Cambria" panose="02040503050406030204" pitchFamily="18" charset="0"/>
              </a:rPr>
              <a:t>, общий белок);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проведение донорам клинических исследований (гемоглобин, СОЭ, общий анализ крови, время свертывания крови);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взятие крови на предварительный анализ и ее подготовка для проведения лабораторных исследований; 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</a:t>
            </a:r>
            <a:r>
              <a:rPr lang="ru-RU" sz="3600" dirty="0">
                <a:latin typeface="Cambria" panose="02040503050406030204" pitchFamily="18" charset="0"/>
              </a:rPr>
              <a:t>проведение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внутрилабораторного</a:t>
            </a:r>
            <a:r>
              <a:rPr lang="ru-RU" sz="3200" dirty="0">
                <a:latin typeface="Cambria" panose="02040503050406030204" pitchFamily="18" charset="0"/>
              </a:rPr>
              <a:t> контроля качества клинических, биохимических и </a:t>
            </a:r>
            <a:r>
              <a:rPr lang="ru-RU" sz="3200" dirty="0" err="1">
                <a:latin typeface="Cambria" panose="02040503050406030204" pitchFamily="18" charset="0"/>
              </a:rPr>
              <a:t>иимуногематологических</a:t>
            </a:r>
            <a:r>
              <a:rPr lang="ru-RU" sz="3200" dirty="0">
                <a:latin typeface="Cambria" panose="02040503050406030204" pitchFamily="18" charset="0"/>
              </a:rPr>
              <a:t> исследований с использованием стандартных панелей сывороток и эритроцитов.</a:t>
            </a:r>
          </a:p>
        </p:txBody>
      </p:sp>
    </p:spTree>
    <p:extLst>
      <p:ext uri="{BB962C8B-B14F-4D97-AF65-F5344CB8AC3E}">
        <p14:creationId xmlns:p14="http://schemas.microsoft.com/office/powerpoint/2010/main" val="39420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936155" y="6402806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143000" y="173580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382520" y="-2603558"/>
            <a:ext cx="8272439" cy="7816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457200" y="1304474"/>
            <a:ext cx="5605439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ru-RU" sz="5946" spc="-1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Оборудование</a:t>
            </a:r>
            <a:endParaRPr lang="en-US" sz="5946" spc="-150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91994" y="839610"/>
            <a:ext cx="1024416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Cambria" panose="02040503050406030204" pitchFamily="18" charset="0"/>
              </a:rPr>
              <a:t>Медицинская лаборатория оснащено новейшими высокоточными       </a:t>
            </a:r>
          </a:p>
          <a:p>
            <a:r>
              <a:rPr lang="ru-RU" sz="4000" dirty="0">
                <a:latin typeface="Cambria" panose="02040503050406030204" pitchFamily="18" charset="0"/>
              </a:rPr>
              <a:t>дорогостоящими оборудованиями, отвечающие всем мировым стандартам и обеспечивающие  правильность, точность и достоверность лабораторных   исследований , на которых используются реагенты (</a:t>
            </a:r>
            <a:r>
              <a:rPr lang="ru-RU" sz="4000" dirty="0" err="1">
                <a:latin typeface="Cambria" panose="02040503050406030204" pitchFamily="18" charset="0"/>
              </a:rPr>
              <a:t>диагностикумы</a:t>
            </a:r>
            <a:r>
              <a:rPr lang="ru-RU" sz="4000" dirty="0">
                <a:latin typeface="Cambria" panose="02040503050406030204" pitchFamily="18" charset="0"/>
              </a:rPr>
              <a:t>) высокого качества. Своевременное и точное исследование донорской крови  обеспечивает 100%  безопасность компонентов крови и ее препаратов.</a:t>
            </a:r>
          </a:p>
        </p:txBody>
      </p:sp>
    </p:spTree>
    <p:extLst>
      <p:ext uri="{BB962C8B-B14F-4D97-AF65-F5344CB8AC3E}">
        <p14:creationId xmlns:p14="http://schemas.microsoft.com/office/powerpoint/2010/main" val="34929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kkuser\Desktop\8g36n8q72pn7ngpqvef1t7kqxwln5ln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"/>
            <a:ext cx="4876800" cy="41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64621" y="416466"/>
            <a:ext cx="37317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Биохимический </a:t>
            </a:r>
          </a:p>
          <a:p>
            <a:r>
              <a:rPr lang="ru-RU" sz="3200" dirty="0">
                <a:latin typeface="Cambria" panose="02040503050406030204" pitchFamily="18" charset="0"/>
              </a:rPr>
              <a:t>экспресс-анализатор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Fuji Dri-Chem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</a:rPr>
              <a:t>nx500</a:t>
            </a:r>
          </a:p>
        </p:txBody>
      </p:sp>
      <p:pic>
        <p:nvPicPr>
          <p:cNvPr id="3077" name="Picture 5" descr="C:\Users\Okkuser\Desktop\bc-5000.thumb.319.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4454768" cy="46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182600" y="662686"/>
            <a:ext cx="4275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ambria" panose="02040503050406030204" pitchFamily="18" charset="0"/>
              </a:rPr>
              <a:t>Автоматический </a:t>
            </a:r>
          </a:p>
          <a:p>
            <a:pPr algn="ctr"/>
            <a:r>
              <a:rPr lang="ru-RU" sz="3200" dirty="0">
                <a:latin typeface="Cambria" panose="02040503050406030204" pitchFamily="18" charset="0"/>
              </a:rPr>
              <a:t>гематологический анализатор </a:t>
            </a:r>
          </a:p>
          <a:p>
            <a:pPr algn="ctr"/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</a:rPr>
              <a:t>MINDRAY </a:t>
            </a:r>
            <a:r>
              <a:rPr lang="ru-RU" sz="3200" dirty="0">
                <a:latin typeface="Cambria" panose="02040503050406030204" pitchFamily="18" charset="0"/>
              </a:rPr>
              <a:t>BC-5000</a:t>
            </a:r>
          </a:p>
        </p:txBody>
      </p:sp>
      <p:pic>
        <p:nvPicPr>
          <p:cNvPr id="3078" name="Picture 6" descr="C:\Users\Okkuser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68" y="4661684"/>
            <a:ext cx="5486400" cy="39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62000" y="8458200"/>
            <a:ext cx="53950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Биохимический анализатор</a:t>
            </a:r>
          </a:p>
          <a:p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Human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HumaLyzer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Primus</a:t>
            </a:r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3080" name="Picture 8" descr="C:\Users\Okkuser\Desktop\45804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94" y="5600700"/>
            <a:ext cx="222498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553289" y="5855841"/>
            <a:ext cx="55344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Портативная аналитическая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 система </a:t>
            </a:r>
            <a:r>
              <a:rPr lang="ru-RU" sz="3200" dirty="0" err="1">
                <a:latin typeface="Cambria" panose="02040503050406030204" pitchFamily="18" charset="0"/>
              </a:rPr>
              <a:t>HemoCue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Hb</a:t>
            </a:r>
            <a:r>
              <a:rPr lang="ru-RU" sz="3200" dirty="0">
                <a:latin typeface="Cambria" panose="02040503050406030204" pitchFamily="18" charset="0"/>
              </a:rPr>
              <a:t> 201+</a:t>
            </a:r>
          </a:p>
        </p:txBody>
      </p:sp>
    </p:spTree>
    <p:extLst>
      <p:ext uri="{BB962C8B-B14F-4D97-AF65-F5344CB8AC3E}">
        <p14:creationId xmlns:p14="http://schemas.microsoft.com/office/powerpoint/2010/main" val="14114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kuser\Desktop\144_image12121212121423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8834" r="8968" b="12311"/>
          <a:stretch/>
        </p:blipFill>
        <p:spPr bwMode="auto">
          <a:xfrm>
            <a:off x="126365" y="-2540"/>
            <a:ext cx="5055235" cy="45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7353" y="4472262"/>
            <a:ext cx="52893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Автоматизированный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 иммуногематологический 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анализатор </a:t>
            </a:r>
            <a:r>
              <a:rPr lang="ru-RU" sz="3200" b="1" dirty="0">
                <a:latin typeface="Cambria" panose="02040503050406030204" pitchFamily="18" charset="0"/>
              </a:rPr>
              <a:t>ORTHO VISION</a:t>
            </a:r>
          </a:p>
        </p:txBody>
      </p:sp>
      <p:pic>
        <p:nvPicPr>
          <p:cNvPr id="4099" name="Picture 3" descr="C:\Users\Okkuser\Desktop\teaser_oc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384" y="69667"/>
            <a:ext cx="4662323" cy="46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kkuser\Desktop\900110_Across_Syste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591" y="6127567"/>
            <a:ext cx="3342640" cy="406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Okkuser\Desktop\900100_Across_Syst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544" y="6355429"/>
            <a:ext cx="2576944" cy="38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79760" y="4607947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mbria" panose="02040503050406030204" pitchFamily="18" charset="0"/>
              </a:rPr>
              <a:t>Анализатор</a:t>
            </a:r>
            <a:r>
              <a:rPr lang="ru-RU" sz="3200" dirty="0">
                <a:latin typeface="Cambria" panose="02040503050406030204" pitchFamily="18" charset="0"/>
              </a:rPr>
              <a:t> автоматический 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для иммуногематологических 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исследований </a:t>
            </a:r>
            <a:r>
              <a:rPr lang="ru-RU" sz="3200" b="1" dirty="0" err="1">
                <a:latin typeface="Cambria" panose="02040503050406030204" pitchFamily="18" charset="0"/>
              </a:rPr>
              <a:t>Across</a:t>
            </a:r>
            <a:r>
              <a:rPr lang="ru-RU" sz="3200" dirty="0">
                <a:latin typeface="Cambria" panose="02040503050406030204" pitchFamily="18" charset="0"/>
              </a:rPr>
              <a:t> </a:t>
            </a:r>
            <a:r>
              <a:rPr lang="ru-RU" sz="3200" b="1" dirty="0" err="1">
                <a:latin typeface="Cambria" panose="02040503050406030204" pitchFamily="18" charset="0"/>
              </a:rPr>
              <a:t>Octo</a:t>
            </a:r>
            <a:r>
              <a:rPr lang="ru-RU" sz="3200" b="1" dirty="0">
                <a:latin typeface="Cambria" panose="02040503050406030204" pitchFamily="18" charset="0"/>
              </a:rPr>
              <a:t>-M</a:t>
            </a:r>
          </a:p>
        </p:txBody>
      </p:sp>
      <p:pic>
        <p:nvPicPr>
          <p:cNvPr id="4102" name="Picture 6" descr="C:\Users\Okkuser\Desktop\q17zt0ccbqnpaov4o40qsx8izas1o7l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21270" r="6037" b="2809"/>
          <a:stretch/>
        </p:blipFill>
        <p:spPr bwMode="auto">
          <a:xfrm>
            <a:off x="914400" y="6355429"/>
            <a:ext cx="5953760" cy="33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"/>
          <p:cNvGrpSpPr/>
          <p:nvPr/>
        </p:nvGrpSpPr>
        <p:grpSpPr>
          <a:xfrm>
            <a:off x="9497428" y="0"/>
            <a:ext cx="200025" cy="10287000"/>
            <a:chOff x="0" y="0"/>
            <a:chExt cx="812800" cy="2976105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51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637</Words>
  <Application>Microsoft Office PowerPoint</Application>
  <PresentationFormat>Произвольный</PresentationFormat>
  <Paragraphs>142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Cambria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professional Business Proposal Presentation</dc:title>
  <dc:creator>Okkuser</dc:creator>
  <cp:lastModifiedBy>OTK6</cp:lastModifiedBy>
  <cp:revision>164</cp:revision>
  <cp:lastPrinted>2024-07-09T11:18:59Z</cp:lastPrinted>
  <dcterms:created xsi:type="dcterms:W3CDTF">2006-08-16T00:00:00Z</dcterms:created>
  <dcterms:modified xsi:type="dcterms:W3CDTF">2025-09-03T09:23:57Z</dcterms:modified>
  <dc:identifier>DAGKbAuPw2o</dc:identifier>
</cp:coreProperties>
</file>